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7"/>
  </p:notesMasterIdLst>
  <p:sldIdLst>
    <p:sldId id="319" r:id="rId2"/>
    <p:sldId id="317" r:id="rId3"/>
    <p:sldId id="315" r:id="rId4"/>
    <p:sldId id="320" r:id="rId5"/>
    <p:sldId id="318" r:id="rId6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24">
          <p15:clr>
            <a:srgbClr val="A4A3A4"/>
          </p15:clr>
        </p15:guide>
        <p15:guide id="2" orient="horz" pos="391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orient="horz">
          <p15:clr>
            <a:srgbClr val="A4A3A4"/>
          </p15:clr>
        </p15:guide>
        <p15:guide id="6" pos="5647">
          <p15:clr>
            <a:srgbClr val="A4A3A4"/>
          </p15:clr>
        </p15:guide>
        <p15:guide id="7" pos="113">
          <p15:clr>
            <a:srgbClr val="A4A3A4"/>
          </p15:clr>
        </p15:guide>
        <p15:guide id="8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031"/>
    <a:srgbClr val="CC0000"/>
    <a:srgbClr val="FF9900"/>
    <a:srgbClr val="33CC33"/>
    <a:srgbClr val="FF6699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8" autoAdjust="0"/>
    <p:restoredTop sz="89210" autoAdjust="0"/>
  </p:normalViewPr>
  <p:slideViewPr>
    <p:cSldViewPr>
      <p:cViewPr>
        <p:scale>
          <a:sx n="96" d="100"/>
          <a:sy n="96" d="100"/>
        </p:scale>
        <p:origin x="-954" y="-72"/>
      </p:cViewPr>
      <p:guideLst>
        <p:guide orient="horz" pos="2024"/>
        <p:guide orient="horz" pos="391"/>
        <p:guide orient="horz" pos="4020"/>
        <p:guide orient="horz" pos="482"/>
        <p:guide orient="horz"/>
        <p:guide pos="5647"/>
        <p:guide pos="113"/>
        <p:guide pos="2880"/>
      </p:guideLst>
    </p:cSldViewPr>
  </p:slideViewPr>
  <p:outlineViewPr>
    <p:cViewPr>
      <p:scale>
        <a:sx n="33" d="100"/>
        <a:sy n="33" d="100"/>
      </p:scale>
      <p:origin x="0" y="52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920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247" cy="496731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2"/>
            <a:ext cx="2946246" cy="496731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r">
              <a:defRPr sz="1200"/>
            </a:lvl1pPr>
          </a:lstStyle>
          <a:p>
            <a:fld id="{76B722AD-CA24-4533-A870-89C6F246215C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7" tIns="46053" rIns="92107" bIns="4605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7" y="4714953"/>
            <a:ext cx="5439102" cy="4467386"/>
          </a:xfrm>
          <a:prstGeom prst="rect">
            <a:avLst/>
          </a:prstGeom>
        </p:spPr>
        <p:txBody>
          <a:bodyPr vert="horz" lIns="92107" tIns="46053" rIns="92107" bIns="4605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6730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6730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r">
              <a:defRPr sz="1200"/>
            </a:lvl1pPr>
          </a:lstStyle>
          <a:p>
            <a:fld id="{DE6541C6-AF90-463B-91F0-90E6F2256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55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33" y="404664"/>
            <a:ext cx="2638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プレースホルダー 1"/>
          <p:cNvSpPr>
            <a:spLocks noGrp="1"/>
          </p:cNvSpPr>
          <p:nvPr>
            <p:ph type="body" sz="quarter" idx="10" hasCustomPrompt="1"/>
          </p:nvPr>
        </p:nvSpPr>
        <p:spPr>
          <a:xfrm>
            <a:off x="259075" y="573748"/>
            <a:ext cx="3592845" cy="36004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marL="0" indent="0">
              <a:buFontTx/>
              <a:buNone/>
            </a:pPr>
            <a:r>
              <a:rPr lang="en-US" altLang="ja-JP" sz="1800" dirty="0"/>
              <a:t>●○●○</a:t>
            </a:r>
            <a:r>
              <a:rPr lang="ja-JP" altLang="en-US" sz="1800" dirty="0"/>
              <a:t>不動産株式会社様 御中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400918" y="3320872"/>
            <a:ext cx="8731403" cy="21818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-15860" y="3320872"/>
            <a:ext cx="416778" cy="218184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0" name="テキスト プレースホルダー 1"/>
          <p:cNvSpPr>
            <a:spLocks noGrp="1"/>
          </p:cNvSpPr>
          <p:nvPr>
            <p:ph type="body" sz="quarter" idx="11" hasCustomPrompt="1"/>
          </p:nvPr>
        </p:nvSpPr>
        <p:spPr>
          <a:xfrm>
            <a:off x="7452320" y="3861048"/>
            <a:ext cx="1467742" cy="288032"/>
          </a:xfrm>
          <a:prstGeom prst="rect">
            <a:avLst/>
          </a:prstGeom>
        </p:spPr>
        <p:txBody>
          <a:bodyPr/>
          <a:lstStyle>
            <a:lvl1pPr marL="342900" indent="-342900" algn="r">
              <a:buFontTx/>
              <a:buNone/>
              <a:defRPr sz="1000" baseline="0"/>
            </a:lvl1pPr>
          </a:lstStyle>
          <a:p>
            <a:pPr algn="r">
              <a:spcBef>
                <a:spcPts val="400"/>
              </a:spcBef>
            </a:pPr>
            <a:r>
              <a:rPr lang="en-US" altLang="ja-JP" sz="1200" dirty="0">
                <a:ea typeface="メイリオ"/>
              </a:rPr>
              <a:t>2016</a:t>
            </a:r>
            <a:r>
              <a:rPr lang="ja-JP" altLang="en-US" sz="1200" dirty="0">
                <a:ea typeface="メイリオ"/>
              </a:rPr>
              <a:t>年</a:t>
            </a:r>
            <a:r>
              <a:rPr lang="en-US" altLang="ja-JP" sz="1200" dirty="0">
                <a:ea typeface="メイリオ"/>
              </a:rPr>
              <a:t>00</a:t>
            </a:r>
            <a:r>
              <a:rPr lang="ja-JP" altLang="en-US" sz="1200" dirty="0">
                <a:ea typeface="メイリオ"/>
              </a:rPr>
              <a:t>月</a:t>
            </a:r>
            <a:r>
              <a:rPr lang="en-US" altLang="ja-JP" sz="1200" dirty="0">
                <a:ea typeface="メイリオ"/>
              </a:rPr>
              <a:t>00</a:t>
            </a:r>
            <a:r>
              <a:rPr lang="ja-JP" altLang="en-US" sz="1200" dirty="0">
                <a:ea typeface="メイリオ"/>
              </a:rPr>
              <a:t>日</a:t>
            </a:r>
            <a:endParaRPr lang="en-US" altLang="ja-JP" sz="1200" dirty="0">
              <a:ea typeface="メイリオ"/>
            </a:endParaRPr>
          </a:p>
        </p:txBody>
      </p:sp>
      <p:sp>
        <p:nvSpPr>
          <p:cNvPr id="13" name="テキスト プレースホルダー 1"/>
          <p:cNvSpPr>
            <a:spLocks noGrp="1"/>
          </p:cNvSpPr>
          <p:nvPr>
            <p:ph type="body" sz="quarter" idx="12" hasCustomPrompt="1"/>
          </p:nvPr>
        </p:nvSpPr>
        <p:spPr>
          <a:xfrm>
            <a:off x="7236296" y="4153616"/>
            <a:ext cx="1683766" cy="288032"/>
          </a:xfrm>
          <a:prstGeom prst="rect">
            <a:avLst/>
          </a:prstGeom>
        </p:spPr>
        <p:txBody>
          <a:bodyPr/>
          <a:lstStyle>
            <a:lvl1pPr marL="342900" indent="-342900" algn="r">
              <a:buFontTx/>
              <a:buNone/>
              <a:defRPr sz="1000" baseline="0"/>
            </a:lvl1pPr>
          </a:lstStyle>
          <a:p>
            <a:pPr algn="r">
              <a:spcBef>
                <a:spcPts val="400"/>
              </a:spcBef>
            </a:pPr>
            <a:r>
              <a:rPr lang="ja-JP" altLang="en-US" sz="1200" dirty="0">
                <a:ea typeface="メイリオ"/>
              </a:rPr>
              <a:t>穴吹興産株式会社</a:t>
            </a:r>
            <a:endParaRPr lang="en-US" altLang="ja-JP" sz="1200" dirty="0">
              <a:ea typeface="メイリオ"/>
            </a:endParaRPr>
          </a:p>
        </p:txBody>
      </p:sp>
      <p:sp>
        <p:nvSpPr>
          <p:cNvPr id="14" name="テキスト プレースホルダー 1"/>
          <p:cNvSpPr>
            <a:spLocks noGrp="1"/>
          </p:cNvSpPr>
          <p:nvPr>
            <p:ph type="body" sz="quarter" idx="13" hasCustomPrompt="1"/>
          </p:nvPr>
        </p:nvSpPr>
        <p:spPr>
          <a:xfrm>
            <a:off x="6736776" y="4450720"/>
            <a:ext cx="2187822" cy="277624"/>
          </a:xfrm>
          <a:prstGeom prst="rect">
            <a:avLst/>
          </a:prstGeom>
        </p:spPr>
        <p:txBody>
          <a:bodyPr/>
          <a:lstStyle>
            <a:lvl1pPr marL="342900" indent="-342900" algn="r">
              <a:buFontTx/>
              <a:buNone/>
              <a:defRPr sz="1000" baseline="0"/>
            </a:lvl1pPr>
          </a:lstStyle>
          <a:p>
            <a:pPr algn="r">
              <a:spcBef>
                <a:spcPts val="400"/>
              </a:spcBef>
            </a:pPr>
            <a:r>
              <a:rPr lang="ja-JP" altLang="en-US" sz="1200" dirty="0">
                <a:ea typeface="メイリオ"/>
              </a:rPr>
              <a:t>不動産ソリューション事業部</a:t>
            </a:r>
          </a:p>
        </p:txBody>
      </p:sp>
    </p:spTree>
    <p:extLst>
      <p:ext uri="{BB962C8B-B14F-4D97-AF65-F5344CB8AC3E}">
        <p14:creationId xmlns:p14="http://schemas.microsoft.com/office/powerpoint/2010/main" val="119097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デックス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プレースホルダー 1"/>
          <p:cNvSpPr>
            <a:spLocks noGrp="1"/>
          </p:cNvSpPr>
          <p:nvPr>
            <p:ph type="body" sz="quarter" idx="10" hasCustomPrompt="1"/>
          </p:nvPr>
        </p:nvSpPr>
        <p:spPr>
          <a:xfrm>
            <a:off x="1809175" y="1725912"/>
            <a:ext cx="6867281" cy="3791319"/>
          </a:xfrm>
          <a:prstGeom prst="rect">
            <a:avLst/>
          </a:prstGeo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</a:lstStyle>
          <a:p>
            <a:r>
              <a:rPr kumimoji="1" lang="ja-JP" altLang="en-US" dirty="0"/>
              <a:t>見出し</a:t>
            </a:r>
            <a:r>
              <a:rPr kumimoji="1" lang="en-US" altLang="ja-JP" dirty="0"/>
              <a:t>1</a:t>
            </a:r>
          </a:p>
          <a:p>
            <a:r>
              <a:rPr lang="ja-JP" altLang="en-US" dirty="0"/>
              <a:t>見出し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3" name="Rectangle 1050"/>
          <p:cNvSpPr>
            <a:spLocks noChangeArrowheads="1"/>
          </p:cNvSpPr>
          <p:nvPr userDrawn="1"/>
        </p:nvSpPr>
        <p:spPr bwMode="auto">
          <a:xfrm>
            <a:off x="1540273" y="1727976"/>
            <a:ext cx="45719" cy="381411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ja-JP" altLang="ja-JP" sz="1200" b="1">
              <a:latin typeface="Arial" pitchFamily="34" charset="0"/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95536" y="1707600"/>
            <a:ext cx="1080120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INDEX</a:t>
            </a:r>
            <a:endParaRPr kumimoji="1" lang="ja-JP" altLang="en-US" b="1" dirty="0"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33" y="404664"/>
            <a:ext cx="2638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54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/>
          <p:cNvSpPr>
            <a:spLocks noGrp="1"/>
          </p:cNvSpPr>
          <p:nvPr>
            <p:ph type="ctrTitle"/>
          </p:nvPr>
        </p:nvSpPr>
        <p:spPr>
          <a:xfrm>
            <a:off x="2051720" y="2818976"/>
            <a:ext cx="5040560" cy="44230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/>
              <a:t>ここには</a:t>
            </a:r>
            <a:r>
              <a:rPr kumimoji="1" lang="en-US" altLang="ja-JP" dirty="0"/>
              <a:t>《</a:t>
            </a:r>
            <a:r>
              <a:rPr kumimoji="1" lang="ja-JP" altLang="en-US" dirty="0"/>
              <a:t>見出し１</a:t>
            </a:r>
            <a:r>
              <a:rPr kumimoji="1" lang="en-US" altLang="ja-JP" dirty="0"/>
              <a:t>》</a:t>
            </a:r>
            <a:r>
              <a:rPr kumimoji="1" lang="ja-JP" altLang="en-US" dirty="0"/>
              <a:t>が入ります</a:t>
            </a:r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0" y="3444296"/>
            <a:ext cx="416778" cy="10909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 userDrawn="1"/>
        </p:nvSpPr>
        <p:spPr bwMode="auto">
          <a:xfrm>
            <a:off x="412597" y="3444296"/>
            <a:ext cx="8731403" cy="109092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33" y="404664"/>
            <a:ext cx="2638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8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3040" y="116632"/>
            <a:ext cx="3600400" cy="36004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800"/>
            </a:lvl1pPr>
          </a:lstStyle>
          <a:p>
            <a:r>
              <a:rPr kumimoji="1" lang="ja-JP" altLang="en-US" dirty="0"/>
              <a:t>ここに</a:t>
            </a:r>
            <a:r>
              <a:rPr kumimoji="1" lang="en-US" altLang="ja-JP" dirty="0"/>
              <a:t>《</a:t>
            </a:r>
            <a:r>
              <a:rPr kumimoji="1" lang="ja-JP" altLang="en-US" dirty="0"/>
              <a:t>見出し</a:t>
            </a:r>
            <a:r>
              <a:rPr kumimoji="1" lang="en-US" altLang="ja-JP" dirty="0"/>
              <a:t>1》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 userDrawn="1"/>
        </p:nvSpPr>
        <p:spPr bwMode="auto">
          <a:xfrm flipV="1">
            <a:off x="0" y="540000"/>
            <a:ext cx="180000" cy="6624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5" name="正方形/長方形 14"/>
          <p:cNvSpPr/>
          <p:nvPr userDrawn="1"/>
        </p:nvSpPr>
        <p:spPr bwMode="auto">
          <a:xfrm>
            <a:off x="191878" y="540000"/>
            <a:ext cx="8921822" cy="7488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88" y="126745"/>
            <a:ext cx="1548000" cy="31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6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まとめ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 flipV="1">
            <a:off x="0" y="540000"/>
            <a:ext cx="180000" cy="6624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191878" y="540000"/>
            <a:ext cx="8921822" cy="7488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202949" y="88420"/>
            <a:ext cx="883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まとめ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88" y="126745"/>
            <a:ext cx="1548000" cy="31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9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ご清聴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 userDrawn="1"/>
        </p:nvSpPr>
        <p:spPr>
          <a:xfrm>
            <a:off x="946921" y="3440135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本日はご清聴いただき、ありがとうございました。</a:t>
            </a:r>
            <a:endParaRPr kumimoji="1" lang="ja-JP" altLang="en-US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正方形/長方形 16"/>
          <p:cNvSpPr/>
          <p:nvPr userDrawn="1"/>
        </p:nvSpPr>
        <p:spPr bwMode="auto">
          <a:xfrm flipV="1">
            <a:off x="0" y="540000"/>
            <a:ext cx="180000" cy="6624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191878" y="540000"/>
            <a:ext cx="8921822" cy="7488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35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7" name="テキスト ボックス 26"/>
          <p:cNvSpPr txBox="1"/>
          <p:nvPr userDrawn="1"/>
        </p:nvSpPr>
        <p:spPr>
          <a:xfrm>
            <a:off x="1404243" y="2330390"/>
            <a:ext cx="6340197" cy="1098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今後とも弊社含め、</a:t>
            </a:r>
            <a:endParaRPr lang="en-US" altLang="ja-JP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あなぶきグループをよろしくお願いします。</a:t>
            </a:r>
            <a:endParaRPr kumimoji="1" lang="ja-JP" altLang="en-US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0576" y="884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最後に</a:t>
            </a:r>
            <a:r>
              <a:rPr kumimoji="1"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…</a:t>
            </a:r>
            <a:endParaRPr kumimoji="1" lang="ja-JP" altLang="en-US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88" y="126745"/>
            <a:ext cx="1548000" cy="31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09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10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" y="6261671"/>
            <a:ext cx="2255649" cy="59843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526" y="6547347"/>
            <a:ext cx="2514951" cy="257211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 bwMode="auto">
          <a:xfrm>
            <a:off x="2327116" y="6495146"/>
            <a:ext cx="6695259" cy="0"/>
          </a:xfrm>
          <a:prstGeom prst="line">
            <a:avLst/>
          </a:prstGeom>
          <a:solidFill>
            <a:schemeClr val="bg1"/>
          </a:solidFill>
          <a:ln w="31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820472" y="6561632"/>
            <a:ext cx="231531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6988" rIns="63500" bIns="26988" anchor="ctr"/>
          <a:lstStyle/>
          <a:p>
            <a:pPr algn="r" defTabSz="923925" eaLnBrk="0"/>
            <a:fld id="{39BCF1DD-1D3D-441D-8038-D2A6D8428144}" type="slidenum">
              <a:rPr lang="en-US" altLang="ja-JP" sz="800" kern="12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defTabSz="923925" eaLnBrk="0"/>
              <a:t>‹#›</a:t>
            </a:fld>
            <a:endParaRPr lang="en-US" altLang="ja-JP" sz="80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8" r:id="rId2"/>
    <p:sldLayoutId id="2147483681" r:id="rId3"/>
    <p:sldLayoutId id="2147483682" r:id="rId4"/>
    <p:sldLayoutId id="2147483680" r:id="rId5"/>
    <p:sldLayoutId id="2147483686" r:id="rId6"/>
    <p:sldLayoutId id="2147483687" r:id="rId7"/>
  </p:sldLayoutIdLst>
  <p:txStyles>
    <p:titleStyle>
      <a:lvl1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sz="2400" b="1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2pPr>
      <a:lvl3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3pPr>
      <a:lvl4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4pPr>
      <a:lvl5pPr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5pPr>
      <a:lvl6pPr marL="4572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6pPr>
      <a:lvl7pPr marL="9144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7pPr>
      <a:lvl8pPr marL="13716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8pPr>
      <a:lvl9pPr marL="1828800" algn="l" defTabSz="923925" rtl="0" eaLnBrk="1" fontAlgn="base" hangingPunct="1">
        <a:lnSpc>
          <a:spcPct val="90000"/>
        </a:lnSpc>
        <a:spcBef>
          <a:spcPct val="49000"/>
        </a:spcBef>
        <a:spcAft>
          <a:spcPct val="0"/>
        </a:spcAft>
        <a:defRPr kumimoji="1" b="1">
          <a:solidFill>
            <a:schemeClr val="tx1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285750" indent="-28575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6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66738" indent="-166688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–"/>
        <a:defRPr kumimoji="1" sz="1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850900" indent="-169863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181100" indent="-2159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–"/>
        <a:defRPr kumimoji="1" sz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14859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19431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6pPr>
      <a:lvl7pPr marL="24003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7pPr>
      <a:lvl8pPr marL="28575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8pPr>
      <a:lvl9pPr marL="3314700" indent="-190500" algn="l" rtl="0" eaLnBrk="1" fontAlgn="base" hangingPunct="1">
        <a:spcBef>
          <a:spcPct val="50000"/>
        </a:spcBef>
        <a:spcAft>
          <a:spcPct val="0"/>
        </a:spcAft>
        <a:buSzPct val="100000"/>
        <a:buFont typeface="Arial" pitchFamily="34" charset="0"/>
        <a:buChar char="•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y-takahashi@anabuki-kosan.co.jp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1475656" y="2276872"/>
            <a:ext cx="6264696" cy="360040"/>
          </a:xfrm>
        </p:spPr>
        <p:txBody>
          <a:bodyPr/>
          <a:lstStyle/>
          <a:p>
            <a:pPr algn="ctr"/>
            <a:r>
              <a:rPr kumimoji="1" lang="ja-JP" altLang="en-US" sz="2800" b="1" dirty="0"/>
              <a:t>高松空港コンセッション（民間委託）にかかる</a:t>
            </a:r>
            <a:r>
              <a:rPr kumimoji="1" lang="en-US" altLang="ja-JP" sz="2800" b="1" dirty="0"/>
              <a:t>″</a:t>
            </a:r>
            <a:r>
              <a:rPr lang="ja-JP" altLang="en-US" sz="2800" b="1" dirty="0"/>
              <a:t>夢のたまご“を大募集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6077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40" y="116632"/>
            <a:ext cx="5641088" cy="360040"/>
          </a:xfrm>
        </p:spPr>
        <p:txBody>
          <a:bodyPr/>
          <a:lstStyle/>
          <a:p>
            <a:r>
              <a:rPr kumimoji="1" lang="ja-JP" altLang="en-US" dirty="0"/>
              <a:t>空港</a:t>
            </a:r>
            <a:r>
              <a:rPr lang="ja-JP" altLang="en-US" dirty="0"/>
              <a:t>コンセッション（民間委託）</a:t>
            </a:r>
            <a:r>
              <a:rPr kumimoji="1" lang="ja-JP" altLang="en-US" dirty="0"/>
              <a:t>とは・・・？</a:t>
            </a:r>
          </a:p>
        </p:txBody>
      </p:sp>
      <p:pic>
        <p:nvPicPr>
          <p:cNvPr id="3075" name="Picture 3" descr="C:\Users\204114\Desktop\キャプチャ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92696"/>
            <a:ext cx="9097740" cy="304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126784" y="3861048"/>
            <a:ext cx="8909711" cy="25083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0" kern="0" dirty="0"/>
              <a:t>≪日本における空港コンセッションの事例≫</a:t>
            </a:r>
            <a:endParaRPr lang="en-US" altLang="ja-JP" sz="2000" b="0" kern="0" dirty="0"/>
          </a:p>
          <a:p>
            <a:r>
              <a:rPr lang="ja-JP" altLang="en-US" sz="2000" b="0" kern="0" dirty="0"/>
              <a:t>・関西空港・・・</a:t>
            </a:r>
            <a:r>
              <a:rPr lang="en-US" altLang="ja-JP" sz="2000" b="0" kern="0" dirty="0"/>
              <a:t>H28</a:t>
            </a:r>
            <a:r>
              <a:rPr lang="ja-JP" altLang="en-US" sz="2000" b="0" kern="0" dirty="0"/>
              <a:t>年４月～　</a:t>
            </a:r>
            <a:r>
              <a:rPr lang="en-US" altLang="ja-JP" sz="2000" b="0" kern="0" dirty="0"/>
              <a:t>″</a:t>
            </a:r>
            <a:r>
              <a:rPr lang="ja-JP" altLang="en-US" sz="2000" b="0" kern="0" dirty="0"/>
              <a:t>オリックス＆ヴァンシ</a:t>
            </a:r>
            <a:r>
              <a:rPr lang="en-US" altLang="ja-JP" sz="2000" b="0" kern="0" dirty="0"/>
              <a:t>(</a:t>
            </a:r>
            <a:r>
              <a:rPr lang="ja-JP" altLang="en-US" sz="2000" b="0" kern="0" dirty="0"/>
              <a:t>仏</a:t>
            </a:r>
            <a:r>
              <a:rPr lang="en-US" altLang="ja-JP" sz="2000" b="0" kern="0" dirty="0"/>
              <a:t>)</a:t>
            </a:r>
            <a:r>
              <a:rPr lang="ja-JP" altLang="en-US" sz="2000" b="0" kern="0" dirty="0"/>
              <a:t>“が運営開始</a:t>
            </a:r>
            <a:endParaRPr lang="en-US" altLang="ja-JP" sz="2000" b="0" kern="0" dirty="0"/>
          </a:p>
          <a:p>
            <a:r>
              <a:rPr lang="ja-JP" altLang="en-US" sz="2000" b="0" kern="0" dirty="0"/>
              <a:t>・仙台空港・・・</a:t>
            </a:r>
            <a:r>
              <a:rPr lang="en-US" altLang="ja-JP" sz="2000" b="0" kern="0" dirty="0"/>
              <a:t>H28</a:t>
            </a:r>
            <a:r>
              <a:rPr lang="ja-JP" altLang="en-US" sz="2000" b="0" kern="0" dirty="0"/>
              <a:t>年７月～　</a:t>
            </a:r>
            <a:r>
              <a:rPr lang="en-US" altLang="ja-JP" sz="2000" b="0" kern="0" dirty="0"/>
              <a:t>″</a:t>
            </a:r>
            <a:r>
              <a:rPr lang="ja-JP" altLang="en-US" sz="2000" b="0" kern="0" dirty="0"/>
              <a:t>東急</a:t>
            </a:r>
            <a:r>
              <a:rPr lang="en-US" altLang="ja-JP" sz="2000" b="0" kern="0" dirty="0"/>
              <a:t>G</a:t>
            </a:r>
            <a:r>
              <a:rPr lang="ja-JP" altLang="en-US" sz="2000" b="0" kern="0" dirty="0"/>
              <a:t>＆前田建設＆豊田通商“が運営開始</a:t>
            </a:r>
            <a:endParaRPr lang="en-US" altLang="ja-JP" sz="2000" b="0" kern="0" dirty="0"/>
          </a:p>
          <a:p>
            <a:r>
              <a:rPr lang="ja-JP" altLang="en-US" sz="2000" b="0" kern="0" dirty="0"/>
              <a:t>・</a:t>
            </a:r>
            <a:r>
              <a:rPr lang="ja-JP" altLang="en-US" sz="2000" kern="0" dirty="0"/>
              <a:t>高松空港・・・</a:t>
            </a:r>
            <a:r>
              <a:rPr lang="en-US" altLang="ja-JP" sz="2000" kern="0" dirty="0"/>
              <a:t>H30</a:t>
            </a:r>
            <a:r>
              <a:rPr lang="ja-JP" altLang="en-US" sz="2000" kern="0" dirty="0"/>
              <a:t>年４月～</a:t>
            </a:r>
            <a:r>
              <a:rPr lang="ja-JP" altLang="en-US" sz="2000" kern="0" dirty="0" err="1"/>
              <a:t>の</a:t>
            </a:r>
            <a:r>
              <a:rPr lang="ja-JP" altLang="en-US" sz="2000" kern="0" dirty="0"/>
              <a:t>民間委託に向けてスケジュール進行中</a:t>
            </a:r>
            <a:endParaRPr lang="en-US" altLang="ja-JP" sz="2000" kern="0" dirty="0"/>
          </a:p>
          <a:p>
            <a:r>
              <a:rPr lang="ja-JP" altLang="en-US" sz="2000" b="0" kern="0" dirty="0"/>
              <a:t>　　　　　　高松空港コンセッションに</a:t>
            </a:r>
            <a:r>
              <a:rPr lang="ja-JP" altLang="en-US" sz="2000" b="0" kern="0" dirty="0" err="1"/>
              <a:t>あなぶ</a:t>
            </a:r>
            <a:r>
              <a:rPr lang="ja-JP" altLang="en-US" sz="2000" b="0" kern="0" dirty="0"/>
              <a:t>き</a:t>
            </a:r>
            <a:r>
              <a:rPr lang="en-US" altLang="ja-JP" sz="2000" b="0" kern="0" dirty="0"/>
              <a:t>G</a:t>
            </a:r>
            <a:r>
              <a:rPr lang="ja-JP" altLang="en-US" sz="2000" b="0" kern="0" dirty="0"/>
              <a:t>が参画すると・・・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　　　空港経営及び地域活性化のために何が出来るのだろうか？？？</a:t>
            </a:r>
            <a:endParaRPr lang="en-US" altLang="ja-JP" sz="2000" b="0" kern="0" dirty="0"/>
          </a:p>
        </p:txBody>
      </p:sp>
    </p:spTree>
    <p:extLst>
      <p:ext uri="{BB962C8B-B14F-4D97-AF65-F5344CB8AC3E}">
        <p14:creationId xmlns:p14="http://schemas.microsoft.com/office/powerpoint/2010/main" val="103233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19" y="188640"/>
            <a:ext cx="5144973" cy="360040"/>
          </a:xfrm>
        </p:spPr>
        <p:txBody>
          <a:bodyPr/>
          <a:lstStyle/>
          <a:p>
            <a:r>
              <a:rPr kumimoji="1" lang="ja-JP" altLang="en-US" dirty="0"/>
              <a:t>高松空港</a:t>
            </a:r>
            <a:r>
              <a:rPr lang="ja-JP" altLang="en-US" dirty="0"/>
              <a:t>コンセッション</a:t>
            </a:r>
            <a:r>
              <a:rPr kumimoji="1" lang="ja-JP" altLang="en-US" dirty="0"/>
              <a:t>にかかるアイデア募集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51520" y="1433071"/>
            <a:ext cx="7504329" cy="5092273"/>
            <a:chOff x="179993" y="771747"/>
            <a:chExt cx="7920399" cy="5422884"/>
          </a:xfrm>
        </p:grpSpPr>
        <p:grpSp>
          <p:nvGrpSpPr>
            <p:cNvPr id="4" name="グループ化 19"/>
            <p:cNvGrpSpPr/>
            <p:nvPr/>
          </p:nvGrpSpPr>
          <p:grpSpPr>
            <a:xfrm>
              <a:off x="1104937" y="1623393"/>
              <a:ext cx="6995455" cy="4571238"/>
              <a:chOff x="1677883" y="2867489"/>
              <a:chExt cx="5254570" cy="3426791"/>
            </a:xfrm>
          </p:grpSpPr>
          <p:sp>
            <p:nvSpPr>
              <p:cNvPr id="6" name="円/楕円 5"/>
              <p:cNvSpPr/>
              <p:nvPr/>
            </p:nvSpPr>
            <p:spPr bwMode="auto">
              <a:xfrm>
                <a:off x="3133817" y="2867489"/>
                <a:ext cx="2663301" cy="2281560"/>
              </a:xfrm>
              <a:prstGeom prst="ellipse">
                <a:avLst/>
              </a:prstGeom>
              <a:solidFill>
                <a:srgbClr val="92D050">
                  <a:alpha val="68000"/>
                </a:srgbClr>
              </a:solidFill>
              <a:ln>
                <a:solidFill>
                  <a:srgbClr val="00B05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>
                  <a:spcBef>
                    <a:spcPts val="1200"/>
                  </a:spcBef>
                </a:pPr>
                <a:endParaRPr kumimoji="1"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7" name="円/楕円 6"/>
              <p:cNvSpPr/>
              <p:nvPr/>
            </p:nvSpPr>
            <p:spPr bwMode="auto">
              <a:xfrm>
                <a:off x="1944208" y="3946137"/>
                <a:ext cx="2858610" cy="2308194"/>
              </a:xfrm>
              <a:prstGeom prst="ellipse">
                <a:avLst/>
              </a:prstGeom>
              <a:solidFill>
                <a:srgbClr val="FF9900">
                  <a:alpha val="48000"/>
                </a:srgbClr>
              </a:solidFill>
              <a:ln>
                <a:solidFill>
                  <a:srgbClr val="FF990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algn="ctr">
                  <a:spcBef>
                    <a:spcPts val="1200"/>
                  </a:spcBef>
                  <a:buFont typeface="+mj-lt"/>
                  <a:buAutoNum type="arabicPeriod"/>
                </a:pPr>
                <a:endParaRPr kumimoji="1" lang="ja-JP" altLang="en-US" sz="1800" dirty="0"/>
              </a:p>
            </p:txBody>
          </p:sp>
          <p:sp>
            <p:nvSpPr>
              <p:cNvPr id="8" name="円/楕円 7"/>
              <p:cNvSpPr/>
              <p:nvPr/>
            </p:nvSpPr>
            <p:spPr bwMode="auto">
              <a:xfrm>
                <a:off x="4057095" y="3906189"/>
                <a:ext cx="2823099" cy="238809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  <a:alpha val="49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algn="ctr">
                  <a:spcBef>
                    <a:spcPts val="1200"/>
                  </a:spcBef>
                  <a:buFont typeface="+mj-lt"/>
                  <a:buAutoNum type="arabicPeriod"/>
                </a:pPr>
                <a:endParaRPr kumimoji="1" lang="ja-JP" altLang="en-US" sz="1800" dirty="0"/>
              </a:p>
            </p:txBody>
          </p:sp>
          <p:sp>
            <p:nvSpPr>
              <p:cNvPr id="9" name="涙形 8"/>
              <p:cNvSpPr/>
              <p:nvPr/>
            </p:nvSpPr>
            <p:spPr bwMode="auto">
              <a:xfrm>
                <a:off x="3932809" y="4279037"/>
                <a:ext cx="1029809" cy="941033"/>
              </a:xfrm>
              <a:prstGeom prst="teardrop">
                <a:avLst>
                  <a:gd name="adj" fmla="val 67568"/>
                </a:avLst>
              </a:prstGeom>
              <a:solidFill>
                <a:schemeClr val="accent1">
                  <a:lumMod val="20000"/>
                  <a:lumOff val="80000"/>
                  <a:alpha val="62000"/>
                </a:schemeClr>
              </a:solidFill>
              <a:ln w="57150"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algn="ctr">
                  <a:spcBef>
                    <a:spcPts val="1200"/>
                  </a:spcBef>
                </a:pPr>
                <a:endParaRPr kumimoji="1" lang="en-US" altLang="ja-JP" sz="1800" dirty="0">
                  <a:solidFill>
                    <a:srgbClr val="990000"/>
                  </a:solidFill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3373513" y="3136407"/>
                <a:ext cx="2237173" cy="692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8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空港民営化</a:t>
                </a:r>
                <a:endParaRPr kumimoji="1" lang="en-US" altLang="ja-JP" sz="2800" b="1" dirty="0">
                  <a:solidFill>
                    <a:srgbClr val="008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（高松空港の経営参画）</a:t>
                </a:r>
                <a:r>
                  <a:rPr lang="en-US" altLang="ja-JP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/>
                </a:r>
                <a:br>
                  <a:rPr lang="en-US" altLang="ja-JP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</a:br>
                <a:r>
                  <a:rPr lang="ja-JP" altLang="en-US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（その他</a:t>
                </a:r>
                <a:r>
                  <a:rPr lang="en-US" altLang="ja-JP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PPP</a:t>
                </a:r>
                <a:r>
                  <a:rPr lang="ja-JP" altLang="en-US" sz="1300" b="1" dirty="0">
                    <a:solidFill>
                      <a:srgbClr val="008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関連事業）</a:t>
                </a:r>
                <a:endParaRPr kumimoji="1" lang="ja-JP" altLang="en-US" sz="1300" b="1" dirty="0">
                  <a:solidFill>
                    <a:srgbClr val="008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1677883" y="5058385"/>
                <a:ext cx="2467990" cy="622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2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地域</a:t>
                </a:r>
                <a:r>
                  <a:rPr kumimoji="1" lang="ja-JP" altLang="en-US" sz="22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社会の課題</a:t>
                </a:r>
                <a:endParaRPr kumimoji="1" lang="en-US" altLang="ja-JP" sz="2200" b="1" dirty="0">
                  <a:solidFill>
                    <a:srgbClr val="CC66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（交流人口の拡大・</a:t>
                </a:r>
                <a:endParaRPr lang="en-US" altLang="ja-JP" sz="1300" b="1" dirty="0">
                  <a:solidFill>
                    <a:srgbClr val="CC66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rgbClr val="CC66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地域経済の活性化）</a:t>
                </a:r>
                <a:endParaRPr kumimoji="1" lang="ja-JP" altLang="en-US" sz="1300" b="1" dirty="0">
                  <a:solidFill>
                    <a:srgbClr val="CC66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492099" y="5043062"/>
                <a:ext cx="2440354" cy="687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当社</a:t>
                </a:r>
                <a:r>
                  <a:rPr lang="en-US" altLang="ja-JP" sz="24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  <a:r>
                  <a:rPr lang="ja-JP" altLang="en-US" sz="24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経営資源</a:t>
                </a:r>
                <a:endParaRPr kumimoji="1" lang="en-US" altLang="ja-JP" sz="2400" b="1" dirty="0">
                  <a:solidFill>
                    <a:schemeClr val="accent6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興産</a:t>
                </a:r>
                <a:r>
                  <a:rPr lang="en-US" altLang="ja-JP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・ハウジング</a:t>
                </a:r>
                <a:r>
                  <a:rPr lang="en-US" altLang="ja-JP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・カレッジ</a:t>
                </a:r>
                <a:r>
                  <a:rPr lang="en-US" altLang="ja-JP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G</a:t>
                </a:r>
              </a:p>
              <a:p>
                <a:pPr algn="ctr"/>
                <a:r>
                  <a:rPr lang="ja-JP" altLang="en-US" sz="1300" b="1" dirty="0">
                    <a:solidFill>
                      <a:schemeClr val="accent6">
                        <a:lumMod val="50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（既存事業・新規事業・クロス事業）</a:t>
                </a:r>
                <a:endParaRPr lang="en-US" altLang="ja-JP" sz="1300" b="1" dirty="0">
                  <a:solidFill>
                    <a:schemeClr val="accent6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3836870" y="4438230"/>
                <a:ext cx="1225117" cy="638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3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ＣＳＶ</a:t>
                </a:r>
                <a:endParaRPr kumimoji="1" lang="en-US" altLang="ja-JP" sz="23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algn="ctr"/>
                <a:r>
                  <a:rPr kumimoji="1" lang="ja-JP" altLang="en-US" sz="23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共有価値</a:t>
                </a:r>
              </a:p>
            </p:txBody>
          </p:sp>
        </p:grpSp>
        <p:sp>
          <p:nvSpPr>
            <p:cNvPr id="5" name="テキスト ボックス 4"/>
            <p:cNvSpPr txBox="1"/>
            <p:nvPr/>
          </p:nvSpPr>
          <p:spPr>
            <a:xfrm>
              <a:off x="179993" y="771747"/>
              <a:ext cx="3888419" cy="426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4" name="タイトル 1"/>
          <p:cNvSpPr txBox="1">
            <a:spLocks/>
          </p:cNvSpPr>
          <p:nvPr/>
        </p:nvSpPr>
        <p:spPr>
          <a:xfrm>
            <a:off x="827584" y="764704"/>
            <a:ext cx="7416824" cy="3770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/>
              <a:t>■「空港利用者の利便性向上」や「空港の活性化」について</a:t>
            </a:r>
            <a:endParaRPr lang="en-US" altLang="ja-JP" sz="2000" kern="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827584" y="1260267"/>
            <a:ext cx="7416824" cy="3770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/>
              <a:t>■「香川県の交流人口の拡大」や「地域活性化」について</a:t>
            </a:r>
            <a:endParaRPr lang="en-US" altLang="ja-JP" sz="2000" kern="0" dirty="0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827584" y="1755830"/>
            <a:ext cx="7416824" cy="3770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/>
              <a:t>■　あなぶきグループの経営資源とのシナジー効果について</a:t>
            </a:r>
            <a:endParaRPr lang="en-US" altLang="ja-JP" sz="2000" kern="0" dirty="0"/>
          </a:p>
        </p:txBody>
      </p:sp>
    </p:spTree>
    <p:extLst>
      <p:ext uri="{BB962C8B-B14F-4D97-AF65-F5344CB8AC3E}">
        <p14:creationId xmlns:p14="http://schemas.microsoft.com/office/powerpoint/2010/main" val="208948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例えば・・・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827584" y="908720"/>
            <a:ext cx="7416824" cy="20805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>
                <a:solidFill>
                  <a:srgbClr val="0070C0"/>
                </a:solidFill>
              </a:rPr>
              <a:t>■　賑わいのある空港づくり</a:t>
            </a:r>
            <a:endParaRPr lang="en-US" altLang="ja-JP" sz="2000" kern="0" dirty="0">
              <a:solidFill>
                <a:srgbClr val="0070C0"/>
              </a:solidFill>
            </a:endParaRPr>
          </a:p>
          <a:p>
            <a:r>
              <a:rPr lang="ja-JP" altLang="en-US" sz="2000" kern="0" dirty="0"/>
              <a:t>　　　</a:t>
            </a:r>
            <a:r>
              <a:rPr lang="ja-JP" altLang="en-US" sz="2000" b="0" kern="0" dirty="0"/>
              <a:t>魅力ある商業（ターミナルビル）施設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高松空港施設の多機能化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駐車場の効率運営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　空港周辺の不動産開発、既存施設との連携・・・　</a:t>
            </a:r>
            <a:r>
              <a:rPr lang="en-US" altLang="ja-JP" sz="2000" b="0" kern="0" dirty="0" err="1"/>
              <a:t>etc</a:t>
            </a:r>
            <a:endParaRPr lang="en-US" altLang="ja-JP" sz="2000" b="0" kern="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27584" y="3490803"/>
            <a:ext cx="7416824" cy="107414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>
                <a:solidFill>
                  <a:srgbClr val="0070C0"/>
                </a:solidFill>
              </a:rPr>
              <a:t>■　高松空港を玄関口とした地域活性化</a:t>
            </a:r>
            <a:endParaRPr lang="en-US" altLang="ja-JP" sz="2000" kern="0" dirty="0">
              <a:solidFill>
                <a:srgbClr val="0070C0"/>
              </a:solidFill>
            </a:endParaRPr>
          </a:p>
          <a:p>
            <a:r>
              <a:rPr lang="ja-JP" altLang="en-US" sz="2000" kern="0" dirty="0">
                <a:solidFill>
                  <a:srgbClr val="0070C0"/>
                </a:solidFill>
              </a:rPr>
              <a:t>　　　</a:t>
            </a:r>
            <a:r>
              <a:rPr lang="ja-JP" altLang="en-US" sz="2000" b="0" kern="0" dirty="0"/>
              <a:t>観光、イベント、交流人口拡大のための企業・大学誘致</a:t>
            </a:r>
            <a:r>
              <a:rPr lang="en-US" altLang="ja-JP" sz="2000" b="0" kern="0" dirty="0"/>
              <a:t/>
            </a:r>
            <a:br>
              <a:rPr lang="en-US" altLang="ja-JP" sz="2000" b="0" kern="0" dirty="0"/>
            </a:br>
            <a:r>
              <a:rPr lang="ja-JP" altLang="en-US" sz="2000" b="0" kern="0" dirty="0"/>
              <a:t>　　　瀬戸内観光圏へのゲートウエイ化・・・　</a:t>
            </a:r>
            <a:r>
              <a:rPr lang="en-US" altLang="ja-JP" sz="2000" b="0" kern="0" dirty="0" err="1"/>
              <a:t>etc</a:t>
            </a:r>
            <a:endParaRPr lang="en-US" altLang="ja-JP" sz="2000" b="0" kern="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27584" y="4797152"/>
            <a:ext cx="7416824" cy="7971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kern="0" dirty="0">
                <a:solidFill>
                  <a:srgbClr val="0070C0"/>
                </a:solidFill>
              </a:rPr>
              <a:t>■　空港事業や周辺ビジネスでのあなぶき</a:t>
            </a:r>
            <a:r>
              <a:rPr lang="en-US" altLang="ja-JP" sz="2000" kern="0" dirty="0">
                <a:solidFill>
                  <a:srgbClr val="0070C0"/>
                </a:solidFill>
              </a:rPr>
              <a:t>G</a:t>
            </a:r>
            <a:r>
              <a:rPr lang="ja-JP" altLang="en-US" sz="2000" kern="0" dirty="0">
                <a:solidFill>
                  <a:srgbClr val="0070C0"/>
                </a:solidFill>
              </a:rPr>
              <a:t>との連携</a:t>
            </a:r>
            <a:endParaRPr lang="en-US" altLang="ja-JP" sz="2000" kern="0" dirty="0">
              <a:solidFill>
                <a:srgbClr val="0070C0"/>
              </a:solidFill>
            </a:endParaRPr>
          </a:p>
          <a:p>
            <a:r>
              <a:rPr lang="ja-JP" altLang="en-US" sz="2000" kern="0" dirty="0">
                <a:solidFill>
                  <a:srgbClr val="0070C0"/>
                </a:solidFill>
              </a:rPr>
              <a:t>　　　</a:t>
            </a:r>
            <a:r>
              <a:rPr lang="ja-JP" altLang="en-US" sz="2000" b="0" kern="0" dirty="0"/>
              <a:t>トラベル、ホテル、人材サービス、不動産開発・・・</a:t>
            </a:r>
            <a:r>
              <a:rPr lang="en-US" altLang="ja-JP" sz="2000" b="0" kern="0" dirty="0" err="1"/>
              <a:t>etc</a:t>
            </a:r>
            <a:endParaRPr lang="en-US" altLang="ja-JP" sz="2000" b="0" kern="0" dirty="0"/>
          </a:p>
        </p:txBody>
      </p:sp>
    </p:spTree>
    <p:extLst>
      <p:ext uri="{BB962C8B-B14F-4D97-AF65-F5344CB8AC3E}">
        <p14:creationId xmlns:p14="http://schemas.microsoft.com/office/powerpoint/2010/main" val="211791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提案にあたっての参考資料 等</a:t>
            </a:r>
            <a:endParaRPr kumimoji="1" lang="ja-JP" altLang="en-US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323528" y="1300273"/>
            <a:ext cx="7128792" cy="433965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kern="0" dirty="0"/>
              <a:t>仙台空港　平成</a:t>
            </a:r>
            <a:r>
              <a:rPr lang="en-US" altLang="ja-JP" sz="2400" kern="0" dirty="0"/>
              <a:t>28</a:t>
            </a:r>
            <a:r>
              <a:rPr lang="ja-JP" altLang="en-US" sz="2400" kern="0" dirty="0"/>
              <a:t>年７月～　東急Ｇにて運営開始</a:t>
            </a:r>
            <a:endParaRPr lang="en-US" altLang="ja-JP" sz="2400" kern="0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1988840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仙台空港の</a:t>
            </a:r>
            <a:r>
              <a:rPr lang="en-US" altLang="ja-JP" dirty="0"/>
              <a:t>30</a:t>
            </a:r>
            <a:r>
              <a:rPr lang="ja-JP" altLang="en-US" dirty="0"/>
              <a:t>年後の将来イメージ</a:t>
            </a:r>
            <a:endParaRPr lang="en-US" altLang="ja-JP" dirty="0"/>
          </a:p>
          <a:p>
            <a:r>
              <a:rPr lang="en-US" altLang="ja-JP" dirty="0"/>
              <a:t>http://www.sendai-airport.co.jp/pdf/master-plan.pdf</a:t>
            </a:r>
            <a:endParaRPr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26784" y="3213100"/>
            <a:ext cx="8909711" cy="29522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sz="18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l" defTabSz="923925" rtl="0" eaLnBrk="1" fontAlgn="base" hangingPunct="1">
              <a:lnSpc>
                <a:spcPct val="90000"/>
              </a:lnSpc>
              <a:spcBef>
                <a:spcPct val="4900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0" kern="0" dirty="0"/>
              <a:t>本件に関するお問合せ先</a:t>
            </a:r>
            <a:endParaRPr lang="en-US" altLang="ja-JP" sz="2000" b="0" kern="0" dirty="0"/>
          </a:p>
          <a:p>
            <a:endParaRPr lang="en-US" altLang="ja-JP" sz="2000" b="0" kern="0" dirty="0"/>
          </a:p>
          <a:p>
            <a:r>
              <a:rPr lang="ja-JP" altLang="en-US" sz="2000" b="0" kern="0" dirty="0"/>
              <a:t>　あなぶき興産 社長室</a:t>
            </a:r>
            <a:endParaRPr lang="en-US" altLang="ja-JP" sz="2000" b="0" kern="0" dirty="0"/>
          </a:p>
          <a:p>
            <a:r>
              <a:rPr lang="ja-JP" altLang="en-US" sz="2000" b="0" kern="0" dirty="0"/>
              <a:t>　　</a:t>
            </a:r>
            <a:r>
              <a:rPr lang="en-US" altLang="ja-JP" sz="2000" b="0" kern="0" dirty="0"/>
              <a:t>TEL:087-825-0591</a:t>
            </a:r>
            <a:r>
              <a:rPr lang="ja-JP" altLang="en-US" sz="2000" b="0" kern="0" dirty="0"/>
              <a:t>　</a:t>
            </a:r>
            <a:endParaRPr lang="en-US" altLang="ja-JP" sz="2000" b="0" kern="0" dirty="0"/>
          </a:p>
          <a:p>
            <a:r>
              <a:rPr lang="ja-JP" altLang="en-US" sz="2000" b="0" kern="0" dirty="0"/>
              <a:t>　  　高橋佑輔（</a:t>
            </a:r>
            <a:r>
              <a:rPr lang="en-US" altLang="ja-JP" sz="2000" b="0" kern="0" dirty="0">
                <a:hlinkClick r:id="rId2"/>
              </a:rPr>
              <a:t>y-takahashi@anabuki-kosan.co.jp</a:t>
            </a:r>
            <a:r>
              <a:rPr lang="ja-JP" altLang="en-US" sz="2000" b="0" kern="0" dirty="0"/>
              <a:t>）</a:t>
            </a:r>
            <a:endParaRPr lang="en-US" altLang="ja-JP" sz="2000" b="0" kern="0" dirty="0"/>
          </a:p>
          <a:p>
            <a:r>
              <a:rPr lang="ja-JP" altLang="en-US" sz="2000" b="0" kern="0" dirty="0"/>
              <a:t>        松本伸也（</a:t>
            </a:r>
            <a:r>
              <a:rPr lang="en-US" altLang="ja-JP" sz="2000" b="0" kern="0" dirty="0"/>
              <a:t>s-matsumoto@anabuki-kosan.co.jp</a:t>
            </a:r>
            <a:r>
              <a:rPr lang="ja-JP" altLang="en-US" sz="2000" b="0" kern="0" dirty="0"/>
              <a:t>）</a:t>
            </a:r>
            <a:endParaRPr lang="en-US" altLang="ja-JP" sz="2000" b="0" kern="0" dirty="0"/>
          </a:p>
        </p:txBody>
      </p:sp>
    </p:spTree>
    <p:extLst>
      <p:ext uri="{BB962C8B-B14F-4D97-AF65-F5344CB8AC3E}">
        <p14:creationId xmlns:p14="http://schemas.microsoft.com/office/powerpoint/2010/main" val="1685427230"/>
      </p:ext>
    </p:extLst>
  </p:cSld>
  <p:clrMapOvr>
    <a:masterClrMapping/>
  </p:clrMapOvr>
</p:sld>
</file>

<file path=ppt/theme/theme1.xml><?xml version="1.0" encoding="utf-8"?>
<a:theme xmlns:a="http://schemas.openxmlformats.org/drawingml/2006/main" name="1_ﾃﾞｽｸﾄｯﾌﾟ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ﾃﾞｽｸﾄｯﾌﾟ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342900" indent="-342900">
          <a:spcBef>
            <a:spcPts val="1200"/>
          </a:spcBef>
          <a:buFont typeface="+mj-lt"/>
          <a:buAutoNum type="arabicPeriod"/>
          <a:defRPr sz="18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txDef>
  </a:objectDefaults>
  <a:extraClrSchemeLst>
    <a:extraClrScheme>
      <a:clrScheme name="ﾃﾞｽｸﾄｯﾌﾟ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ﾃﾞｽｸﾄｯﾌﾟ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ﾃﾞｽｸﾄｯﾌﾟ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12027</TotalTime>
  <Words>167</Words>
  <Application>Microsoft Office PowerPoint</Application>
  <PresentationFormat>画面に合わせる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1_ﾃﾞｽｸﾄｯﾌﾟ</vt:lpstr>
      <vt:lpstr>PowerPoint プレゼンテーション</vt:lpstr>
      <vt:lpstr>空港コンセッション（民間委託）とは・・・？</vt:lpstr>
      <vt:lpstr>高松空港コンセッションにかかるアイデア募集</vt:lpstr>
      <vt:lpstr>例えば・・・</vt:lpstr>
      <vt:lpstr>提案にあたっての参考資料 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Aタイプ</dc:title>
  <dc:creator>高畠 功</dc:creator>
  <cp:lastModifiedBy>宇都宮 久美</cp:lastModifiedBy>
  <cp:revision>713</cp:revision>
  <cp:lastPrinted>2016-08-30T10:33:15Z</cp:lastPrinted>
  <dcterms:created xsi:type="dcterms:W3CDTF">2013-05-14T00:57:38Z</dcterms:created>
  <dcterms:modified xsi:type="dcterms:W3CDTF">2016-10-11T03:47:33Z</dcterms:modified>
</cp:coreProperties>
</file>